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85" r:id="rId4"/>
    <p:sldId id="292" r:id="rId5"/>
    <p:sldId id="293" r:id="rId6"/>
    <p:sldId id="288" r:id="rId7"/>
    <p:sldId id="287" r:id="rId8"/>
    <p:sldId id="291" r:id="rId9"/>
    <p:sldId id="289" r:id="rId10"/>
    <p:sldId id="276" r:id="rId11"/>
    <p:sldId id="29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KAUST\simpleTransportationOptModel\dataInputs\input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Hypothetical Supply</a:t>
            </a:r>
            <a:r>
              <a:rPr lang="en-US" baseline="0"/>
              <a:t> and Demand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regionDemand!$B$1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regionDemand!$B$2:$B$14</c:f>
              <c:numCache>
                <c:formatCode>General</c:formatCode>
                <c:ptCount val="13"/>
                <c:pt idx="0">
                  <c:v>-20</c:v>
                </c:pt>
                <c:pt idx="1">
                  <c:v>-25</c:v>
                </c:pt>
                <c:pt idx="2">
                  <c:v>-20</c:v>
                </c:pt>
                <c:pt idx="3">
                  <c:v>-25</c:v>
                </c:pt>
                <c:pt idx="4">
                  <c:v>-30</c:v>
                </c:pt>
                <c:pt idx="5">
                  <c:v>-15</c:v>
                </c:pt>
                <c:pt idx="6">
                  <c:v>-10</c:v>
                </c:pt>
                <c:pt idx="7">
                  <c:v>-5</c:v>
                </c:pt>
                <c:pt idx="8">
                  <c:v>-5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C-4C3C-AF7C-2E14FD5DCF4A}"/>
            </c:ext>
          </c:extLst>
        </c:ser>
        <c:ser>
          <c:idx val="1"/>
          <c:order val="1"/>
          <c:tx>
            <c:strRef>
              <c:f>regionDemand!$C$1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regionDemand!$C$2:$C$14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</c:v>
                </c:pt>
                <c:pt idx="4">
                  <c:v>30</c:v>
                </c:pt>
                <c:pt idx="5">
                  <c:v>15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C-4C3C-AF7C-2E14FD5DCF4A}"/>
            </c:ext>
          </c:extLst>
        </c:ser>
        <c:ser>
          <c:idx val="2"/>
          <c:order val="2"/>
          <c:tx>
            <c:strRef>
              <c:f>regionDemand!$D$1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regionDemand!$D$2:$D$14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15</c:v>
                </c:pt>
                <c:pt idx="8">
                  <c:v>25</c:v>
                </c:pt>
                <c:pt idx="9">
                  <c:v>15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C-4C3C-AF7C-2E14FD5DCF4A}"/>
            </c:ext>
          </c:extLst>
        </c:ser>
        <c:ser>
          <c:idx val="3"/>
          <c:order val="3"/>
          <c:tx>
            <c:strRef>
              <c:f>regionDemand!$E$1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regionDemand!$E$2:$E$14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10</c:v>
                </c:pt>
                <c:pt idx="11">
                  <c:v>15</c:v>
                </c:pt>
                <c:pt idx="1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3C-4C3C-AF7C-2E14FD5DC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7850639"/>
        <c:axId val="2047851055"/>
      </c:barChart>
      <c:catAx>
        <c:axId val="2047850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7851055"/>
        <c:crosses val="autoZero"/>
        <c:auto val="1"/>
        <c:lblAlgn val="ctr"/>
        <c:lblOffset val="100"/>
        <c:noMultiLvlLbl val="0"/>
      </c:catAx>
      <c:valAx>
        <c:axId val="2047851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Fuel Demand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785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9C27C-68DA-482C-8095-6807EDB68A80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9BA1F-D85C-447F-8BE6-71277EFD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D7AB-B4CE-F818-F3C0-F4F195A2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CFDEC-E0BC-4EA5-D473-BD1750489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C320A-9E6B-490E-27EB-DE5E804C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0B8B-3DEC-4BBD-B5CE-59E73329491D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55CE2-839A-A2C9-997C-B4DE7B28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7A48-03FA-DD62-401D-7E864268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3770-31D1-B803-3373-354D3FAE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60644-804A-14D0-22AF-62042899B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2BAEC-48D7-AE6B-8C14-4B8221DC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3A9B-8ABD-4EFE-8267-A778C53CD20A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CF343-FD8A-B9E2-A870-C38DB52B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4AE1-6903-2A49-62BE-F64574AF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6743-EEEF-F51A-74A7-7464B3710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556F-E24D-A4F0-457D-9766A262C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ADC6-5A78-D505-AC54-51D019D6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F413-4082-4FE7-94DA-6825DD59503C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5C3F-051E-84F4-0AAD-984C28C7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0C43A-B580-124D-61DE-43690D55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092B-15F5-AD01-1E19-94F75B5A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007C-E1AB-9EC2-233B-2FC5A442C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A423-20EF-CD71-80BE-CCEF6A2B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BDB0-8AA3-4B52-91E4-33A06C1CF246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A84EB-AE3A-042C-A963-F63CB5AB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E162A-DC22-906A-0D7A-488BAE4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3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AF6D-7E4C-F7E3-2CED-C71D0278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8FC58-B028-1DB7-10B3-D0A51D4E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29679-87A9-2718-45C8-2917B26E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9BF3-FAB0-46F0-9AF5-AC93F039C76E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0C86-EF3A-A026-9FB8-EB4A9CF8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5063-9363-7D7F-E4CC-E59D83B3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7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1BCF-4495-330C-9333-5373CD40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F8F95-B573-76A7-A075-DE3C9F52A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8B3A8-EBF0-6B21-6180-50838AE70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7BD21-A9D7-8866-97EA-A03ADDCD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D31-5223-4BA5-8451-EF93D78C831C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DBCD6-E7C6-060C-18D3-AC3E8AD3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BC7F-7D0D-E1A6-505B-22F9C7E3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94BE-063B-94DD-8884-AC37C375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C3633-45C8-71DD-65CA-70CA94172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B6BCB-6FCA-9E81-3A6D-379B4BA4F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A2421-B350-A859-787B-95AE4562B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4D56A-88DA-1A35-65A4-A72BD8273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6AF5C-8D16-A7AF-E4DE-3097FB40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C833-ED07-4674-A6B5-1A926257DD20}" type="datetime1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03111-8944-6C95-365D-95095843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AF13B-72CA-2CE2-6044-DE01FB41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9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5C0A-5682-F64B-C45A-250F72AE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315E4-21BF-E0F9-6703-30C478B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6A0-9B26-4378-82EE-26955C761E36}" type="datetime1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77BC-09F3-4401-9FC4-5CC18C16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763E1-B878-6472-BB42-A88B80D4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7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B7A83-794E-82EF-FCB3-E96E9589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8187-A124-4BA9-B3A0-DCBB5F0916F5}" type="datetime1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F8678-BFAE-0D31-F052-D65D2ACA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26EE7-FB33-9973-A7E5-8118575D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AD6E-C418-9B95-39E3-4D49BCCD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21BAC-1E09-9931-8250-A5C7D3DE6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FE6FF-6F90-9C16-76AE-7AB417B09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15CD2-B082-325E-989D-5A15E9B7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08A08-DC24-46D1-9648-85910118511B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22CF9-D1C4-0878-C026-8442C919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0A6F8-3757-33B4-49DE-D5C4A91A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6F59-C96B-F0F2-3E34-3680ED1A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347E5-8AC0-8708-732E-E117190C0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B7FAD-FE8F-ABB5-1CD3-9C503576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AFDE5-972D-6E08-C44A-D2E2671A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DCEF-A9B7-4AC6-9864-AC37A1D33250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23E28-2EBF-0560-4742-02CDE561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2E8E0-EFBB-81F5-9884-FC66A9E2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0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C6B6-B9DD-9245-C641-73D6A1F9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0E5AA-6E07-5635-B164-A1987D321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FF773-D527-6703-5A68-6E3CC6629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8545-CF36-4716-AA42-CCF95B543568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E3A66-9413-3B9B-09F9-6E1E19F85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09FAE-30F2-1EC6-5F94-4EF8EA2CF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03B31-CC2D-419F-B325-05543D31F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E186E-BD80-EB0D-E2E0-669020E0C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sz="4800" dirty="0"/>
              <a:t>Work Update Hydrogen Deployment and Fleet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90011-82CF-8D09-4112-F05BAEB30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US" dirty="0"/>
              <a:t>Week of 7/3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FCC50-7D78-C843-A6E7-C36A8023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2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1083725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Model output vision: dynamic representation of ammonia flows around the world in conjunction with dynamic production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37B29-9BC4-0794-68C0-FC4D0A10CC09}"/>
              </a:ext>
            </a:extLst>
          </p:cNvPr>
          <p:cNvSpPr txBox="1"/>
          <p:nvPr/>
        </p:nvSpPr>
        <p:spPr>
          <a:xfrm>
            <a:off x="6380061" y="5865323"/>
            <a:ext cx="5768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Salmon, Nicholas, René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Bañares-Alcántara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Richard Nayak-Luke. "Optimization of green ammonia distribution systems for intercontinental energy transport." 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Iscience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24.8 (2021): 102903.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277BD-3C37-2325-DB09-DBE8BA37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09" y="1650456"/>
            <a:ext cx="7129846" cy="355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874D01-B289-2E1D-4D50-E7EAC280B420}"/>
              </a:ext>
            </a:extLst>
          </p:cNvPr>
          <p:cNvSpPr txBox="1"/>
          <p:nvPr/>
        </p:nvSpPr>
        <p:spPr>
          <a:xfrm>
            <a:off x="420756" y="2119742"/>
            <a:ext cx="4753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Visualize the output of green ammonia flows from production in KSA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Resolution can go down to daily or even hourly for ammonia flows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Can decrease # of ports for model runtime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781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1083725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Initial model output results visualization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6" name="Figure 1 2022-07-05 15-42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C82D230-8BAE-3787-E693-9952CF7EA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048" y="977049"/>
            <a:ext cx="10106025" cy="54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5A8CC-3DA2-8C27-077A-82CAC91E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Next Steps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823B-55AB-D195-BF06-45CF5F3C9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Gather real world data for transportation model</a:t>
            </a:r>
            <a:endParaRPr lang="en-US" sz="2800" dirty="0"/>
          </a:p>
          <a:p>
            <a:pPr lvl="2"/>
            <a:r>
              <a:rPr lang="en-US" sz="2800" dirty="0"/>
              <a:t>Length of routes</a:t>
            </a:r>
          </a:p>
          <a:p>
            <a:pPr lvl="2"/>
            <a:r>
              <a:rPr lang="en-US" sz="2800" dirty="0"/>
              <a:t>Ship models and configurations for hydrogen and ammonia</a:t>
            </a:r>
          </a:p>
          <a:p>
            <a:pPr lvl="2"/>
            <a:r>
              <a:rPr lang="en-US" sz="2800" dirty="0"/>
              <a:t>Port costs for hydrogen and ammonia</a:t>
            </a:r>
            <a:endParaRPr lang="en-US" sz="3200" dirty="0"/>
          </a:p>
          <a:p>
            <a:r>
              <a:rPr lang="en-US" sz="3200" dirty="0"/>
              <a:t>Run initial hydrogen real world data tests with satellite data from specific sites</a:t>
            </a:r>
          </a:p>
          <a:p>
            <a:pPr lvl="1"/>
            <a:r>
              <a:rPr lang="en-US" sz="2800" dirty="0"/>
              <a:t>And ammonia after reaching out to Mani on </a:t>
            </a:r>
            <a:r>
              <a:rPr lang="en-US" sz="2800" dirty="0" err="1"/>
              <a:t>Electroyzer</a:t>
            </a:r>
            <a:r>
              <a:rPr lang="en-US" sz="2800" dirty="0"/>
              <a:t> costs</a:t>
            </a:r>
          </a:p>
          <a:p>
            <a:r>
              <a:rPr lang="en-US" sz="3200" dirty="0"/>
              <a:t>Create final cacking outline for ammonia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Use Grid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Use Ammonia fuel-?run through fuel cell for electricity generation?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Use Natural 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DA7A-D76E-C512-28B9-7407358C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442801"/>
            <a:ext cx="10515600" cy="113349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5200" kern="1200" dirty="0">
                <a:latin typeface="+mj-lt"/>
                <a:ea typeface="+mj-ea"/>
                <a:cs typeface="+mj-cs"/>
              </a:rPr>
              <a:t>Created Hydrogen Model to compare with ammonia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A4597-7A0C-627C-80BC-B3929C9A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83" y="2009566"/>
            <a:ext cx="7010583" cy="39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-123947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LCOH Output of </a:t>
            </a:r>
            <a:r>
              <a:rPr lang="en-US" kern="1200" dirty="0">
                <a:latin typeface="+mj-lt"/>
                <a:ea typeface="+mj-ea"/>
                <a:cs typeface="+mj-cs"/>
              </a:rPr>
              <a:t>Production Model Schematic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D0EAF-7AB9-1C72-D2B1-C9011B4C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70" y="1547380"/>
            <a:ext cx="7175630" cy="45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85"/>
            <a:ext cx="11083725" cy="567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Renewable Energy data profiles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11D197-28E7-2228-F321-3AB21313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8" y="1511160"/>
            <a:ext cx="5080381" cy="44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1C054B-D59D-78A6-18AE-892A3C88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86" y="1188939"/>
            <a:ext cx="4074952" cy="497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47455-7511-3258-2BBA-2E766FD60DFB}"/>
              </a:ext>
            </a:extLst>
          </p:cNvPr>
          <p:cNvSpPr txBox="1"/>
          <p:nvPr/>
        </p:nvSpPr>
        <p:spPr>
          <a:xfrm>
            <a:off x="1686331" y="819607"/>
            <a:ext cx="25734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Solar strong in Northwest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597BA-2862-645B-2D04-47C31C9DF7AA}"/>
              </a:ext>
            </a:extLst>
          </p:cNvPr>
          <p:cNvSpPr txBox="1"/>
          <p:nvPr/>
        </p:nvSpPr>
        <p:spPr>
          <a:xfrm>
            <a:off x="7349819" y="6476076"/>
            <a:ext cx="34968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From Saudi Renewable Energy Atlas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F16FD-A2A3-DA04-88D1-4A72C8B30DF5}"/>
              </a:ext>
            </a:extLst>
          </p:cNvPr>
          <p:cNvSpPr txBox="1"/>
          <p:nvPr/>
        </p:nvSpPr>
        <p:spPr>
          <a:xfrm>
            <a:off x="7349819" y="639148"/>
            <a:ext cx="40039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Wind strong in Northwest and Northeast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A24F4-B865-4B86-E7A6-31FF721BCE20}"/>
              </a:ext>
            </a:extLst>
          </p:cNvPr>
          <p:cNvSpPr txBox="1"/>
          <p:nvPr/>
        </p:nvSpPr>
        <p:spPr>
          <a:xfrm>
            <a:off x="1224633" y="6171684"/>
            <a:ext cx="15595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From Solar GIS</a:t>
            </a:r>
          </a:p>
        </p:txBody>
      </p:sp>
    </p:spTree>
    <p:extLst>
      <p:ext uri="{BB962C8B-B14F-4D97-AF65-F5344CB8AC3E}">
        <p14:creationId xmlns:p14="http://schemas.microsoft.com/office/powerpoint/2010/main" val="267533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1083725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Overlapping RE data with port locations and water access, I envision three sites to base case study on and use renewable profiles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6773-BB9E-FA1C-009B-D0E17B85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15" y="1338922"/>
            <a:ext cx="7924942" cy="50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70E9C-C84C-59CF-3666-FC63496EA607}"/>
              </a:ext>
            </a:extLst>
          </p:cNvPr>
          <p:cNvSpPr txBox="1"/>
          <p:nvPr/>
        </p:nvSpPr>
        <p:spPr>
          <a:xfrm>
            <a:off x="5868956" y="6536809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http://www.worldportsource.com/ports/SAU.php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B1FE9-DF4D-951B-4B8C-4A0143E2BD12}"/>
              </a:ext>
            </a:extLst>
          </p:cNvPr>
          <p:cNvSpPr txBox="1"/>
          <p:nvPr/>
        </p:nvSpPr>
        <p:spPr>
          <a:xfrm>
            <a:off x="2538643" y="2071397"/>
            <a:ext cx="11755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Northwest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FD8A9-68EA-C6F4-AD70-51EF30F1D8D6}"/>
              </a:ext>
            </a:extLst>
          </p:cNvPr>
          <p:cNvSpPr txBox="1"/>
          <p:nvPr/>
        </p:nvSpPr>
        <p:spPr>
          <a:xfrm>
            <a:off x="3717364" y="4021228"/>
            <a:ext cx="1388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Central West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11EE2-BCBA-2ABE-BE35-8B7497D9A8AF}"/>
              </a:ext>
            </a:extLst>
          </p:cNvPr>
          <p:cNvSpPr txBox="1"/>
          <p:nvPr/>
        </p:nvSpPr>
        <p:spPr>
          <a:xfrm>
            <a:off x="5105629" y="2401461"/>
            <a:ext cx="11246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Northeast</a:t>
            </a:r>
          </a:p>
        </p:txBody>
      </p:sp>
    </p:spTree>
    <p:extLst>
      <p:ext uri="{BB962C8B-B14F-4D97-AF65-F5344CB8AC3E}">
        <p14:creationId xmlns:p14="http://schemas.microsoft.com/office/powerpoint/2010/main" val="29961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-123947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Network Model difficulties: runtime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8F0D2-EEFD-1046-A70D-27FAE56E84D5}"/>
              </a:ext>
            </a:extLst>
          </p:cNvPr>
          <p:cNvGrpSpPr/>
          <p:nvPr/>
        </p:nvGrpSpPr>
        <p:grpSpPr>
          <a:xfrm>
            <a:off x="1610797" y="1290390"/>
            <a:ext cx="8678748" cy="4589626"/>
            <a:chOff x="1610797" y="1290390"/>
            <a:chExt cx="8678748" cy="458962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205C0ED-41AC-747E-3F57-649BC963E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3" r="10297" b="46775"/>
            <a:stretch/>
          </p:blipFill>
          <p:spPr bwMode="auto">
            <a:xfrm>
              <a:off x="1610797" y="1290390"/>
              <a:ext cx="8678748" cy="458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842C35-373E-0E74-3077-1DCE096F5A09}"/>
                </a:ext>
              </a:extLst>
            </p:cNvPr>
            <p:cNvGrpSpPr/>
            <p:nvPr/>
          </p:nvGrpSpPr>
          <p:grpSpPr>
            <a:xfrm>
              <a:off x="2375825" y="2919822"/>
              <a:ext cx="6313498" cy="2696233"/>
              <a:chOff x="2375825" y="2919822"/>
              <a:chExt cx="6313498" cy="2696233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CF9FB4CB-74BC-2AC5-A103-5288BB070E93}"/>
                  </a:ext>
                </a:extLst>
              </p:cNvPr>
              <p:cNvSpPr/>
              <p:nvPr/>
            </p:nvSpPr>
            <p:spPr>
              <a:xfrm>
                <a:off x="4547777" y="4426664"/>
                <a:ext cx="157447" cy="115056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368F1F6E-9601-206C-C5AA-16851124A68A}"/>
                  </a:ext>
                </a:extLst>
              </p:cNvPr>
              <p:cNvSpPr/>
              <p:nvPr/>
            </p:nvSpPr>
            <p:spPr>
              <a:xfrm>
                <a:off x="3240770" y="2919822"/>
                <a:ext cx="157447" cy="11505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D1565478-F706-AC35-85CD-3405E32718B9}"/>
                  </a:ext>
                </a:extLst>
              </p:cNvPr>
              <p:cNvSpPr/>
              <p:nvPr/>
            </p:nvSpPr>
            <p:spPr>
              <a:xfrm>
                <a:off x="7983337" y="3732536"/>
                <a:ext cx="157447" cy="11505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1C4E1DFC-1797-5D1D-DFA5-13D526D67E0F}"/>
                  </a:ext>
                </a:extLst>
              </p:cNvPr>
              <p:cNvSpPr/>
              <p:nvPr/>
            </p:nvSpPr>
            <p:spPr>
              <a:xfrm>
                <a:off x="8531876" y="3617480"/>
                <a:ext cx="157447" cy="11505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8233B1C7-84E7-1FA1-C916-E86B3DF42E29}"/>
                  </a:ext>
                </a:extLst>
              </p:cNvPr>
              <p:cNvSpPr/>
              <p:nvPr/>
            </p:nvSpPr>
            <p:spPr>
              <a:xfrm>
                <a:off x="8357271" y="3847592"/>
                <a:ext cx="157447" cy="115056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D9ADC0-02C8-9034-6BF7-3F3DAA1A0C96}"/>
                  </a:ext>
                </a:extLst>
              </p:cNvPr>
              <p:cNvSpPr/>
              <p:nvPr/>
            </p:nvSpPr>
            <p:spPr>
              <a:xfrm>
                <a:off x="4202607" y="3905120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DA090D-E4E3-D0BD-55B8-50BB9D726C7B}"/>
                  </a:ext>
                </a:extLst>
              </p:cNvPr>
              <p:cNvSpPr/>
              <p:nvPr/>
            </p:nvSpPr>
            <p:spPr>
              <a:xfrm>
                <a:off x="5039293" y="4875029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771B0E2-73B9-A2C9-7AE2-0FFEBFA944E5}"/>
                  </a:ext>
                </a:extLst>
              </p:cNvPr>
              <p:cNvSpPr/>
              <p:nvPr/>
            </p:nvSpPr>
            <p:spPr>
              <a:xfrm>
                <a:off x="3346744" y="3644729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BBEB15-34F6-ACA7-0629-0A727FC8D2AB}"/>
                  </a:ext>
                </a:extLst>
              </p:cNvPr>
              <p:cNvSpPr/>
              <p:nvPr/>
            </p:nvSpPr>
            <p:spPr>
              <a:xfrm>
                <a:off x="2375825" y="3732536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EA89EB-E18C-8050-C60C-FA54F5A21C6A}"/>
                  </a:ext>
                </a:extLst>
              </p:cNvPr>
              <p:cNvSpPr/>
              <p:nvPr/>
            </p:nvSpPr>
            <p:spPr>
              <a:xfrm>
                <a:off x="2689709" y="3124953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08A2BD-6A15-DB9B-BB38-76EFE9F4AC06}"/>
                  </a:ext>
                </a:extLst>
              </p:cNvPr>
              <p:cNvSpPr/>
              <p:nvPr/>
            </p:nvSpPr>
            <p:spPr>
              <a:xfrm>
                <a:off x="5524753" y="4513929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3648A2-29AE-B87C-B5FC-7989C6626001}"/>
                  </a:ext>
                </a:extLst>
              </p:cNvPr>
              <p:cNvSpPr/>
              <p:nvPr/>
            </p:nvSpPr>
            <p:spPr>
              <a:xfrm>
                <a:off x="6044525" y="5039541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736DF9-DFC5-A84E-6765-40A1403A821E}"/>
                  </a:ext>
                </a:extLst>
              </p:cNvPr>
              <p:cNvSpPr/>
              <p:nvPr/>
            </p:nvSpPr>
            <p:spPr>
              <a:xfrm>
                <a:off x="6838825" y="5136431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3DE465-98C8-5C3D-B017-1018C406AD6A}"/>
                  </a:ext>
                </a:extLst>
              </p:cNvPr>
              <p:cNvSpPr/>
              <p:nvPr/>
            </p:nvSpPr>
            <p:spPr>
              <a:xfrm>
                <a:off x="7456498" y="5519165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436298-E5A3-EB04-27E8-29A8C8C750FC}"/>
                  </a:ext>
                </a:extLst>
              </p:cNvPr>
              <p:cNvSpPr/>
              <p:nvPr/>
            </p:nvSpPr>
            <p:spPr>
              <a:xfrm>
                <a:off x="7747169" y="4991096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E68F63-2438-4F28-62B7-FEB2CAF2288B}"/>
                  </a:ext>
                </a:extLst>
              </p:cNvPr>
              <p:cNvSpPr/>
              <p:nvPr/>
            </p:nvSpPr>
            <p:spPr>
              <a:xfrm>
                <a:off x="7907149" y="4541720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A42E26-FA4E-A789-E297-C1B30C509119}"/>
                  </a:ext>
                </a:extLst>
              </p:cNvPr>
              <p:cNvSpPr/>
              <p:nvPr/>
            </p:nvSpPr>
            <p:spPr>
              <a:xfrm>
                <a:off x="8010094" y="4065386"/>
                <a:ext cx="102945" cy="9689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DCAC8CA-9659-EBF4-2299-815566FBAFF5}"/>
                  </a:ext>
                </a:extLst>
              </p:cNvPr>
              <p:cNvCxnSpPr>
                <a:cxnSpLocks/>
                <a:stCxn id="10" idx="3"/>
                <a:endCxn id="17" idx="1"/>
              </p:cNvCxnSpPr>
              <p:nvPr/>
            </p:nvCxnSpPr>
            <p:spPr>
              <a:xfrm>
                <a:off x="4626501" y="4541720"/>
                <a:ext cx="412792" cy="3817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1697D2-6B28-C656-E165-64A11CC64C52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305552" y="4002010"/>
                <a:ext cx="281587" cy="4821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EE0A4B9-682E-DBD1-CCE0-ACB94373B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689" y="3693174"/>
                <a:ext cx="752918" cy="2154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3AF0978-53E8-9DE8-B176-E9F336A80BD9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2478770" y="3693174"/>
                <a:ext cx="867974" cy="63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54C8C6-D2E5-EE06-4AB0-09940CD7FCF2}"/>
                  </a:ext>
                </a:extLst>
              </p:cNvPr>
              <p:cNvCxnSpPr>
                <a:cxnSpLocks/>
                <a:stCxn id="20" idx="2"/>
                <a:endCxn id="19" idx="0"/>
              </p:cNvCxnSpPr>
              <p:nvPr/>
            </p:nvCxnSpPr>
            <p:spPr>
              <a:xfrm flipH="1">
                <a:off x="2427298" y="3221843"/>
                <a:ext cx="313884" cy="5106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D69EA9-69A3-3D6D-005A-337C3E147C7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2792654" y="2977350"/>
                <a:ext cx="487478" cy="1874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30A5DB1-B961-3E17-8704-1BF14D8AEE2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5140220" y="4562374"/>
                <a:ext cx="384533" cy="361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6B89489-C28F-3723-E0CE-617ED23CEDFA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 flipH="1" flipV="1">
                <a:off x="5627698" y="4562374"/>
                <a:ext cx="416827" cy="4771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6893FE0-E083-0023-E9E8-F227C07CBB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463" y="5113342"/>
                <a:ext cx="692362" cy="71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A873E0-AE0B-1B77-7C95-430BBB43757A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6921584" y="5217422"/>
                <a:ext cx="534914" cy="3501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1DE583F-4508-8ED5-F353-EA4148EF6CC4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 flipH="1">
                <a:off x="7554902" y="5087986"/>
                <a:ext cx="243740" cy="436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F2595BC-BAD2-3A69-0436-F765445F2084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 flipH="1">
                <a:off x="7798642" y="4638610"/>
                <a:ext cx="159980" cy="3524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506E2A-E99A-A04B-B6A4-E6CBBE603FB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>
                <a:off x="7948516" y="4162276"/>
                <a:ext cx="113051" cy="3692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617AA2E-7019-9D71-440C-AB7446A2235C}"/>
                  </a:ext>
                </a:extLst>
              </p:cNvPr>
              <p:cNvCxnSpPr>
                <a:cxnSpLocks/>
                <a:stCxn id="12" idx="3"/>
                <a:endCxn id="27" idx="0"/>
              </p:cNvCxnSpPr>
              <p:nvPr/>
            </p:nvCxnSpPr>
            <p:spPr>
              <a:xfrm flipH="1">
                <a:off x="8061567" y="3847592"/>
                <a:ext cx="494" cy="21779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F72AC0-456F-E858-4DF6-4C50B1197BBB}"/>
                  </a:ext>
                </a:extLst>
              </p:cNvPr>
              <p:cNvCxnSpPr>
                <a:cxnSpLocks/>
                <a:stCxn id="15" idx="3"/>
                <a:endCxn id="27" idx="3"/>
              </p:cNvCxnSpPr>
              <p:nvPr/>
            </p:nvCxnSpPr>
            <p:spPr>
              <a:xfrm flipH="1">
                <a:off x="8113039" y="3962648"/>
                <a:ext cx="322956" cy="1511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952124-71C2-CBC9-C324-3576292BD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2607" y="3740485"/>
                <a:ext cx="107992" cy="1627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425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Converting ship modeling from network microscopic to general </a:t>
            </a:r>
            <a:r>
              <a:rPr lang="en-US" sz="3000" dirty="0" err="1"/>
              <a:t>mesocopic</a:t>
            </a:r>
            <a:r>
              <a:rPr lang="en-US" sz="3000" dirty="0"/>
              <a:t> analysis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11880-ADD5-4CFF-AA3A-00A0DD66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72" y="1694667"/>
            <a:ext cx="6858594" cy="3711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76DB2-E806-66D8-0BB6-43B319C01428}"/>
              </a:ext>
            </a:extLst>
          </p:cNvPr>
          <p:cNvSpPr txBox="1"/>
          <p:nvPr/>
        </p:nvSpPr>
        <p:spPr>
          <a:xfrm>
            <a:off x="4208106" y="5876818"/>
            <a:ext cx="529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Kawakami, Y., S. Endo, and H. Hirai. "A feasibility study on the supply chain of CO2-free ammonia with CCS and EOR." (2019).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685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Structure of model operations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410949-5C6D-CD75-B3AB-E8016479229E}"/>
              </a:ext>
            </a:extLst>
          </p:cNvPr>
          <p:cNvCxnSpPr/>
          <p:nvPr/>
        </p:nvCxnSpPr>
        <p:spPr>
          <a:xfrm>
            <a:off x="1752600" y="3362325"/>
            <a:ext cx="9001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6B609D-A301-3A26-CBF2-E88A74D5F3C2}"/>
              </a:ext>
            </a:extLst>
          </p:cNvPr>
          <p:cNvCxnSpPr>
            <a:cxnSpLocks/>
          </p:cNvCxnSpPr>
          <p:nvPr/>
        </p:nvCxnSpPr>
        <p:spPr>
          <a:xfrm>
            <a:off x="1752600" y="3200400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6D4A74-F99E-DD2C-182F-943F77DEEFE3}"/>
              </a:ext>
            </a:extLst>
          </p:cNvPr>
          <p:cNvCxnSpPr>
            <a:cxnSpLocks/>
          </p:cNvCxnSpPr>
          <p:nvPr/>
        </p:nvCxnSpPr>
        <p:spPr>
          <a:xfrm>
            <a:off x="4162425" y="3200400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844D5F-C231-0292-BBC7-F5D83092F8C5}"/>
              </a:ext>
            </a:extLst>
          </p:cNvPr>
          <p:cNvCxnSpPr>
            <a:cxnSpLocks/>
          </p:cNvCxnSpPr>
          <p:nvPr/>
        </p:nvCxnSpPr>
        <p:spPr>
          <a:xfrm>
            <a:off x="6496050" y="320992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328D84-8193-4FDA-FB83-705DEB9AD24F}"/>
              </a:ext>
            </a:extLst>
          </p:cNvPr>
          <p:cNvCxnSpPr>
            <a:cxnSpLocks/>
          </p:cNvCxnSpPr>
          <p:nvPr/>
        </p:nvCxnSpPr>
        <p:spPr>
          <a:xfrm>
            <a:off x="9039225" y="320992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805024-7BF1-19A9-D051-7D81253185CE}"/>
                  </a:ext>
                </a:extLst>
              </p:cNvPr>
              <p:cNvSpPr txBox="1"/>
              <p:nvPr/>
            </p:nvSpPr>
            <p:spPr>
              <a:xfrm>
                <a:off x="1023937" y="3550682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𝑓𝑢𝑒𝑙𝐴𝑣𝑎𝑖𝑙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805024-7BF1-19A9-D051-7D8125318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7" y="3550682"/>
                <a:ext cx="145732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64A1E9-E9E5-30C8-AD91-F51C4386A9BB}"/>
                  </a:ext>
                </a:extLst>
              </p:cNvPr>
              <p:cNvSpPr txBox="1"/>
              <p:nvPr/>
            </p:nvSpPr>
            <p:spPr>
              <a:xfrm>
                <a:off x="3433762" y="3550682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𝑓𝑢𝑒𝑙𝐴𝑣𝑎𝑖𝑙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64A1E9-E9E5-30C8-AD91-F51C4386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762" y="3550682"/>
                <a:ext cx="14573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B3AA21-FE50-C2EB-50D8-FB798127740D}"/>
                  </a:ext>
                </a:extLst>
              </p:cNvPr>
              <p:cNvSpPr txBox="1"/>
              <p:nvPr/>
            </p:nvSpPr>
            <p:spPr>
              <a:xfrm>
                <a:off x="5843590" y="3567588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𝑓𝑢𝑒𝑙𝐴𝑣𝑎𝑖𝑙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B3AA21-FE50-C2EB-50D8-FB7981277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90" y="3567588"/>
                <a:ext cx="145732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78C6BB-0863-1515-15F7-2B64D733E5D7}"/>
                  </a:ext>
                </a:extLst>
              </p:cNvPr>
              <p:cNvSpPr txBox="1"/>
              <p:nvPr/>
            </p:nvSpPr>
            <p:spPr>
              <a:xfrm>
                <a:off x="8310562" y="3567588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𝑓𝑢𝑒𝑙𝐴𝑣𝑎𝑖𝑙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78C6BB-0863-1515-15F7-2B64D733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562" y="3567588"/>
                <a:ext cx="14573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1EA98-53FD-4CE1-6E02-AB51DBB5DA9F}"/>
                  </a:ext>
                </a:extLst>
              </p:cNvPr>
              <p:cNvSpPr txBox="1"/>
              <p:nvPr/>
            </p:nvSpPr>
            <p:spPr>
              <a:xfrm>
                <a:off x="2376488" y="4175045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1EA98-53FD-4CE1-6E02-AB51DBB5D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88" y="4175045"/>
                <a:ext cx="145732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1E5499-6D01-2145-7CFB-ABA622E05387}"/>
                  </a:ext>
                </a:extLst>
              </p:cNvPr>
              <p:cNvSpPr txBox="1"/>
              <p:nvPr/>
            </p:nvSpPr>
            <p:spPr>
              <a:xfrm>
                <a:off x="4764881" y="4223991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1E5499-6D01-2145-7CFB-ABA622E05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81" y="4223991"/>
                <a:ext cx="145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B62741-3595-2C5A-2017-E84429B6E1C2}"/>
                  </a:ext>
                </a:extLst>
              </p:cNvPr>
              <p:cNvSpPr txBox="1"/>
              <p:nvPr/>
            </p:nvSpPr>
            <p:spPr>
              <a:xfrm>
                <a:off x="7153275" y="4223991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B62741-3595-2C5A-2017-E84429B6E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75" y="4223991"/>
                <a:ext cx="14573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A9ADA6-BD92-C56A-E97A-5CEAF7012EE8}"/>
                  </a:ext>
                </a:extLst>
              </p:cNvPr>
              <p:cNvSpPr txBox="1"/>
              <p:nvPr/>
            </p:nvSpPr>
            <p:spPr>
              <a:xfrm>
                <a:off x="2376487" y="2202564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𝑠𝑡𝑜𝑟𝑎𝑔𝑒𝐹𝑙𝑜𝑤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A9ADA6-BD92-C56A-E97A-5CEAF701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87" y="2202564"/>
                <a:ext cx="1457325" cy="369332"/>
              </a:xfrm>
              <a:prstGeom prst="rect">
                <a:avLst/>
              </a:prstGeom>
              <a:blipFill>
                <a:blip r:embed="rId9"/>
                <a:stretch>
                  <a:fillRect l="-1255" r="-627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AA881D-FF15-2D1A-9D29-29E5551BA498}"/>
                  </a:ext>
                </a:extLst>
              </p:cNvPr>
              <p:cNvSpPr txBox="1"/>
              <p:nvPr/>
            </p:nvSpPr>
            <p:spPr>
              <a:xfrm>
                <a:off x="4719637" y="2218794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𝑠𝑡𝑜𝑟𝑎𝑔𝑒𝐹𝑙𝑜𝑤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AA881D-FF15-2D1A-9D29-29E5551BA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637" y="2218794"/>
                <a:ext cx="1457325" cy="369332"/>
              </a:xfrm>
              <a:prstGeom prst="rect">
                <a:avLst/>
              </a:prstGeom>
              <a:blipFill>
                <a:blip r:embed="rId10"/>
                <a:stretch>
                  <a:fillRect l="-1255" r="-6276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518C62-704A-77AE-EEBE-24D21B8EBF08}"/>
                  </a:ext>
                </a:extLst>
              </p:cNvPr>
              <p:cNvSpPr txBox="1"/>
              <p:nvPr/>
            </p:nvSpPr>
            <p:spPr>
              <a:xfrm>
                <a:off x="7153274" y="2248827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𝑠𝑡𝑜𝑟𝑎𝑔𝑒𝐹𝑙𝑜𝑤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518C62-704A-77AE-EEBE-24D21B8E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74" y="2248827"/>
                <a:ext cx="1457325" cy="369332"/>
              </a:xfrm>
              <a:prstGeom prst="rect">
                <a:avLst/>
              </a:prstGeom>
              <a:blipFill>
                <a:blip r:embed="rId11"/>
                <a:stretch>
                  <a:fillRect l="-1255" r="-669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EC69C-A4F6-4ADF-F992-4F5E7A622D97}"/>
                  </a:ext>
                </a:extLst>
              </p:cNvPr>
              <p:cNvSpPr txBox="1"/>
              <p:nvPr/>
            </p:nvSpPr>
            <p:spPr>
              <a:xfrm>
                <a:off x="9501185" y="2248827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𝑠𝑡𝑜𝑟𝑎𝑔𝑒𝐹𝑙𝑜𝑤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EC69C-A4F6-4ADF-F992-4F5E7A622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85" y="2248827"/>
                <a:ext cx="1457325" cy="369332"/>
              </a:xfrm>
              <a:prstGeom prst="rect">
                <a:avLst/>
              </a:prstGeom>
              <a:blipFill>
                <a:blip r:embed="rId12"/>
                <a:stretch>
                  <a:fillRect l="-1255" r="-627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A970FB-3FF7-C15D-EFED-AC6B5271416B}"/>
                  </a:ext>
                </a:extLst>
              </p:cNvPr>
              <p:cNvSpPr txBox="1"/>
              <p:nvPr/>
            </p:nvSpPr>
            <p:spPr>
              <a:xfrm>
                <a:off x="2376487" y="2617378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𝑠h𝑖𝑝𝐹𝑙𝑜𝑤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A970FB-3FF7-C15D-EFED-AC6B5271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87" y="2617378"/>
                <a:ext cx="1457325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2682EA-CD6F-2CC9-D7F7-A6428D7C8574}"/>
                  </a:ext>
                </a:extLst>
              </p:cNvPr>
              <p:cNvSpPr txBox="1"/>
              <p:nvPr/>
            </p:nvSpPr>
            <p:spPr>
              <a:xfrm>
                <a:off x="4764881" y="2690757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𝑠h𝑖𝑝𝐹𝑙𝑜𝑤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2682EA-CD6F-2CC9-D7F7-A6428D7C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81" y="2690757"/>
                <a:ext cx="1457325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1DD23A-5F16-BD4F-EA22-7EC16DAF76B1}"/>
                  </a:ext>
                </a:extLst>
              </p:cNvPr>
              <p:cNvSpPr txBox="1"/>
              <p:nvPr/>
            </p:nvSpPr>
            <p:spPr>
              <a:xfrm>
                <a:off x="7153274" y="2690933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𝑠h𝑖𝑝𝐹𝑙𝑜𝑤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1DD23A-5F16-BD4F-EA22-7EC16DAF7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74" y="2690933"/>
                <a:ext cx="1457325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47CE54-C141-0FEE-00C0-77F1AAE0F775}"/>
                  </a:ext>
                </a:extLst>
              </p:cNvPr>
              <p:cNvSpPr txBox="1"/>
              <p:nvPr/>
            </p:nvSpPr>
            <p:spPr>
              <a:xfrm>
                <a:off x="9541668" y="2671022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𝑠h𝑖𝑝𝐹𝑙𝑜𝑤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47CE54-C141-0FEE-00C0-77F1AAE0F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68" y="2671022"/>
                <a:ext cx="1457325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7D0A98-30B4-29B7-557B-F683C30AD50D}"/>
                  </a:ext>
                </a:extLst>
              </p:cNvPr>
              <p:cNvSpPr txBox="1"/>
              <p:nvPr/>
            </p:nvSpPr>
            <p:spPr>
              <a:xfrm>
                <a:off x="9541669" y="4237738"/>
                <a:ext cx="14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7D0A98-30B4-29B7-557B-F683C30A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69" y="4237738"/>
                <a:ext cx="145732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D908374-C0BA-DE6D-3893-4C8090D1BF9E}"/>
              </a:ext>
            </a:extLst>
          </p:cNvPr>
          <p:cNvGrpSpPr/>
          <p:nvPr/>
        </p:nvGrpSpPr>
        <p:grpSpPr>
          <a:xfrm>
            <a:off x="2376487" y="5267325"/>
            <a:ext cx="8622507" cy="1061829"/>
            <a:chOff x="2376487" y="5267325"/>
            <a:chExt cx="8622507" cy="1061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3DC085-106C-4AA6-2893-67DD838D1D4C}"/>
                </a:ext>
              </a:extLst>
            </p:cNvPr>
            <p:cNvSpPr txBox="1"/>
            <p:nvPr/>
          </p:nvSpPr>
          <p:spPr>
            <a:xfrm>
              <a:off x="5493544" y="5267325"/>
              <a:ext cx="5505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structure simplifies the overall picture and doesn’t allow for ship inflow and consumption in the same month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7385839-BFE0-56AF-9831-8950326647B6}"/>
                    </a:ext>
                  </a:extLst>
                </p:cNvPr>
                <p:cNvSpPr txBox="1"/>
                <p:nvPr/>
              </p:nvSpPr>
              <p:spPr>
                <a:xfrm>
                  <a:off x="2376487" y="5481822"/>
                  <a:ext cx="28727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𝑠𝑡𝑜𝑟𝑎𝑔𝑒𝐹𝑙𝑜𝑤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𝑓𝑢𝑒𝑙𝐴𝑣𝑎𝑖𝑙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7385839-BFE0-56AF-9831-895032664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6487" y="5481822"/>
                  <a:ext cx="287277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548" t="-2174" r="-425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F474C22-2491-81C2-3EF6-33DF0AFA0F5C}"/>
                    </a:ext>
                  </a:extLst>
                </p:cNvPr>
                <p:cNvSpPr txBox="1"/>
                <p:nvPr/>
              </p:nvSpPr>
              <p:spPr>
                <a:xfrm>
                  <a:off x="2481262" y="6052155"/>
                  <a:ext cx="2496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h𝑖𝑝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𝐹𝑙𝑜𝑤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𝑓𝑢𝑒𝑙𝐴𝑣𝑎𝑖𝑙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F474C22-2491-81C2-3EF6-33DF0AFA0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262" y="6052155"/>
                  <a:ext cx="24960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78" t="-2222" r="-97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79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4C1E17-E359-25F1-5DCB-01FEDF65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Hypothetical run through of model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B5A9-3F4F-8736-4298-D51AF54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503B31-CC2D-419F-B325-05543D31F82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AF5C3-D21B-87AC-2429-60BD10E44D21}"/>
              </a:ext>
            </a:extLst>
          </p:cNvPr>
          <p:cNvSpPr txBox="1"/>
          <p:nvPr/>
        </p:nvSpPr>
        <p:spPr>
          <a:xfrm>
            <a:off x="520958" y="2467481"/>
            <a:ext cx="2912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Region 1: KSA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Sole exporter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Region 2: Japan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Early importer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Region 3: Germany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Mid importer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Region 4: South Korea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Late importer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3CEC32-5ECF-BC3F-70EC-8B0F0EFE3C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664139"/>
              </p:ext>
            </p:extLst>
          </p:nvPr>
        </p:nvGraphicFramePr>
        <p:xfrm>
          <a:off x="4886131" y="1395824"/>
          <a:ext cx="6282612" cy="406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77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388</Words>
  <Application>Microsoft Office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Work Update Hydrogen Deployment and Fleet Optimization</vt:lpstr>
      <vt:lpstr>Created Hydrogen Model to compare with ammonia side</vt:lpstr>
      <vt:lpstr>LCOH Output of Production Model Schematic</vt:lpstr>
      <vt:lpstr>Renewable Energy data profiles</vt:lpstr>
      <vt:lpstr>Overlapping RE data with port locations and water access, I envision three sites to base case study on and use renewable profiles</vt:lpstr>
      <vt:lpstr>Network Model difficulties: runtime</vt:lpstr>
      <vt:lpstr>Converting ship modeling from network microscopic to general mesocopic analysis</vt:lpstr>
      <vt:lpstr>Structure of model operations</vt:lpstr>
      <vt:lpstr>Hypothetical run through of model</vt:lpstr>
      <vt:lpstr>Model output vision: dynamic representation of ammonia flows around the world in conjunction with dynamic production</vt:lpstr>
      <vt:lpstr>Initial model output results visualization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Ammonia Plant Optimization Model Setup and Flow</dc:title>
  <dc:creator>Julian Florez</dc:creator>
  <cp:lastModifiedBy>Julian Florez</cp:lastModifiedBy>
  <cp:revision>61</cp:revision>
  <dcterms:created xsi:type="dcterms:W3CDTF">2022-05-22T07:18:45Z</dcterms:created>
  <dcterms:modified xsi:type="dcterms:W3CDTF">2022-07-06T09:55:05Z</dcterms:modified>
</cp:coreProperties>
</file>